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9" r:id="rId3"/>
    <p:sldMasterId id="2147483680" r:id="rId4"/>
    <p:sldMasterId id="214748368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Proxima Nova"/>
      <p:regular r:id="rId15"/>
      <p:bold r:id="rId16"/>
      <p:italic r:id="rId17"/>
      <p:boldItalic r:id="rId18"/>
    </p:embeddedFont>
    <p:embeddedFont>
      <p:font typeface="Quicksand"/>
      <p:regular r:id="rId19"/>
      <p:bold r:id="rId20"/>
    </p:embeddedFont>
    <p:embeddedFont>
      <p:font typeface="Alfa Slab One"/>
      <p:regular r:id="rId21"/>
    </p:embeddedFont>
    <p:embeddedFont>
      <p:font typeface="Comfortaa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icksand-bold.fntdata"/><Relationship Id="rId11" Type="http://schemas.openxmlformats.org/officeDocument/2006/relationships/slide" Target="slides/slide5.xml"/><Relationship Id="rId22" Type="http://schemas.openxmlformats.org/officeDocument/2006/relationships/font" Target="fonts/Comfortaa-regular.fntdata"/><Relationship Id="rId10" Type="http://schemas.openxmlformats.org/officeDocument/2006/relationships/slide" Target="slides/slide4.xml"/><Relationship Id="rId21" Type="http://schemas.openxmlformats.org/officeDocument/2006/relationships/font" Target="fonts/AlfaSlabOne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Comfortaa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font" Target="fonts/ProximaNova-regular.fntdata"/><Relationship Id="rId14" Type="http://schemas.openxmlformats.org/officeDocument/2006/relationships/slide" Target="slides/slide8.xml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5" Type="http://schemas.openxmlformats.org/officeDocument/2006/relationships/slideMaster" Target="slideMasters/slideMaster3.xml"/><Relationship Id="rId19" Type="http://schemas.openxmlformats.org/officeDocument/2006/relationships/font" Target="fonts/Quicksand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ProximaNova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wired.com/2015/07/hackers-remotely-kill-jeep-highway/" TargetMode="External"/><Relationship Id="rId3" Type="http://schemas.openxmlformats.org/officeDocument/2006/relationships/hyperlink" Target="https://techcrunch.com/2015/10/24/why-iot-security-is-so-critical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9b759cb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9b759cb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9b759cb49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9b759cb4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9b759cb49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9b759cb4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9b759cb49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9b759cb4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9b759cb49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9b759cb49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9b759cb49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9b759cb49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9b759cb49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9b759cb49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2"/>
              </a:rPr>
              <a:t>https://www.wired.com/2015/07/hackers-remotely-kill-jeep-highway/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3"/>
              </a:rPr>
              <a:t>https://techcrunch.com/2015/10/24/why-iot-security-is-so-critical/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9b759cb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9b759cb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Relationship Id="rId3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Relationship Id="rId3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rgbClr val="102269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4"/>
          <p:cNvSpPr txBox="1"/>
          <p:nvPr/>
        </p:nvSpPr>
        <p:spPr>
          <a:xfrm>
            <a:off x="-1306779" y="577310"/>
            <a:ext cx="8280000" cy="41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5000" u="none" cap="none" strike="noStrike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rPr>
              <a:t>welcome to</a:t>
            </a:r>
            <a:endParaRPr sz="5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000" u="none" cap="none" strike="noStrike">
              <a:solidFill>
                <a:srgbClr val="EE6D2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000" u="none" cap="none" strike="noStrike">
              <a:solidFill>
                <a:srgbClr val="EE6D2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000" u="none" cap="none" strike="noStrike">
              <a:solidFill>
                <a:srgbClr val="EE6D2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5249" y="32974"/>
            <a:ext cx="4772749" cy="47727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-135956" y="3351516"/>
            <a:ext cx="6096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5000" u="none" cap="none" strike="noStrike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rPr>
              <a:t>please check-in</a:t>
            </a:r>
            <a:endParaRPr sz="5000"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8650" y="805900"/>
            <a:ext cx="2479076" cy="247907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5831900" y="3284976"/>
            <a:ext cx="48684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000" u="none" cap="none" strike="noStrike">
                <a:solidFill>
                  <a:srgbClr val="FFFF00"/>
                </a:solidFill>
                <a:latin typeface="Quicksand"/>
                <a:ea typeface="Quicksand"/>
                <a:cs typeface="Quicksand"/>
                <a:sym typeface="Quicksand"/>
              </a:rPr>
              <a:t>gatortechuf.com</a:t>
            </a:r>
            <a:endParaRPr b="1" sz="3000">
              <a:solidFill>
                <a:srgbClr val="FFFF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rgbClr val="05F2D0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311700" y="1618550"/>
            <a:ext cx="8520600" cy="3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22569"/>
              </a:solidFill>
            </a:endParaRPr>
          </a:p>
        </p:txBody>
      </p:sp>
      <p:sp>
        <p:nvSpPr>
          <p:cNvPr id="65" name="Google Shape;65;p15"/>
          <p:cNvSpPr txBox="1"/>
          <p:nvPr/>
        </p:nvSpPr>
        <p:spPr>
          <a:xfrm>
            <a:off x="191150" y="163750"/>
            <a:ext cx="85206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announcements</a:t>
            </a:r>
            <a:endParaRPr b="1" sz="7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66" name="Google Shape;66;p15"/>
          <p:cNvCxnSpPr/>
          <p:nvPr/>
        </p:nvCxnSpPr>
        <p:spPr>
          <a:xfrm flipH="1" rot="10800000">
            <a:off x="431100" y="1334925"/>
            <a:ext cx="8310000" cy="27600"/>
          </a:xfrm>
          <a:prstGeom prst="straightConnector1">
            <a:avLst/>
          </a:prstGeom>
          <a:noFill/>
          <a:ln cap="flat" cmpd="sng" w="76200">
            <a:solidFill>
              <a:srgbClr val="EE6D2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rgbClr val="EE6D2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0376" y="-255800"/>
            <a:ext cx="8435725" cy="441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/>
          <p:nvPr/>
        </p:nvSpPr>
        <p:spPr>
          <a:xfrm>
            <a:off x="296439" y="3916853"/>
            <a:ext cx="8556000" cy="9873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rgbClr val="EE6D2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78800" y="70315"/>
            <a:ext cx="9144000" cy="51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rgbClr val="EE6D2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content</a:t>
            </a:r>
            <a:endParaRPr sz="11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rgbClr val="EE6D2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925" y="185575"/>
            <a:ext cx="8938253" cy="467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rgbClr val="EE6D2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/>
          <p:nvPr/>
        </p:nvSpPr>
        <p:spPr>
          <a:xfrm>
            <a:off x="228600" y="1614173"/>
            <a:ext cx="2712900" cy="31920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0"/>
          <p:cNvSpPr/>
          <p:nvPr/>
        </p:nvSpPr>
        <p:spPr>
          <a:xfrm>
            <a:off x="3247225" y="1614173"/>
            <a:ext cx="2712900" cy="31920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0"/>
          <p:cNvSpPr/>
          <p:nvPr/>
        </p:nvSpPr>
        <p:spPr>
          <a:xfrm>
            <a:off x="6265825" y="1614173"/>
            <a:ext cx="2712900" cy="31920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0"/>
          <p:cNvSpPr txBox="1"/>
          <p:nvPr/>
        </p:nvSpPr>
        <p:spPr>
          <a:xfrm>
            <a:off x="1526797" y="256619"/>
            <a:ext cx="72813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this week in tech…</a:t>
            </a:r>
            <a:endParaRPr sz="55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1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4" name="Google Shape;84;p21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5" name="Google Shape;85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rgbClr val="EE6D2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/>
        </p:nvSpPr>
        <p:spPr>
          <a:xfrm>
            <a:off x="628650" y="37504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icksand"/>
              <a:buNone/>
            </a:pPr>
            <a:r>
              <a:rPr b="1" i="0" lang="en" sz="5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connect with us</a:t>
            </a:r>
            <a:endParaRPr/>
          </a:p>
        </p:txBody>
      </p:sp>
      <p:sp>
        <p:nvSpPr>
          <p:cNvPr id="88" name="Google Shape;88;p22"/>
          <p:cNvSpPr txBox="1"/>
          <p:nvPr/>
        </p:nvSpPr>
        <p:spPr>
          <a:xfrm>
            <a:off x="434348" y="1417510"/>
            <a:ext cx="41499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visit gatortechuf.com to join</a:t>
            </a:r>
            <a:r>
              <a:rPr b="1" i="0" lang="en" sz="2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our slack workspace or the email list. </a:t>
            </a:r>
            <a:endParaRPr/>
          </a:p>
        </p:txBody>
      </p:sp>
      <p:cxnSp>
        <p:nvCxnSpPr>
          <p:cNvPr id="89" name="Google Shape;89;p22"/>
          <p:cNvCxnSpPr/>
          <p:nvPr/>
        </p:nvCxnSpPr>
        <p:spPr>
          <a:xfrm>
            <a:off x="434340" y="1300639"/>
            <a:ext cx="8298300" cy="0"/>
          </a:xfrm>
          <a:prstGeom prst="straightConnector1">
            <a:avLst/>
          </a:prstGeom>
          <a:noFill/>
          <a:ln cap="flat" cmpd="sng" w="762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" name="Google Shape;9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14899" y="2007623"/>
            <a:ext cx="3976538" cy="397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511" y="3034743"/>
            <a:ext cx="1335038" cy="133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9400" y="2855743"/>
            <a:ext cx="1763700" cy="176368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2"/>
          <p:cNvSpPr txBox="1"/>
          <p:nvPr/>
        </p:nvSpPr>
        <p:spPr>
          <a:xfrm>
            <a:off x="2808450" y="4192525"/>
            <a:ext cx="14514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gatortechuf@gmail.com</a:t>
            </a:r>
            <a:endParaRPr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4" name="Google Shape;94;p22"/>
          <p:cNvSpPr txBox="1"/>
          <p:nvPr/>
        </p:nvSpPr>
        <p:spPr>
          <a:xfrm>
            <a:off x="5802625" y="3959650"/>
            <a:ext cx="30888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@</a:t>
            </a:r>
            <a:r>
              <a:rPr b="1" lang="en" sz="2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GATORTECH UF</a:t>
            </a:r>
            <a:endParaRPr b="1" sz="2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5" name="Google Shape;95;p22"/>
          <p:cNvSpPr txBox="1"/>
          <p:nvPr/>
        </p:nvSpPr>
        <p:spPr>
          <a:xfrm>
            <a:off x="671263" y="4291875"/>
            <a:ext cx="12435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gatortechuf.slack.com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6" name="Google Shape;96;p22"/>
          <p:cNvSpPr/>
          <p:nvPr/>
        </p:nvSpPr>
        <p:spPr>
          <a:xfrm>
            <a:off x="5049100" y="3898000"/>
            <a:ext cx="695700" cy="695700"/>
          </a:xfrm>
          <a:prstGeom prst="ellipse">
            <a:avLst/>
          </a:prstGeom>
          <a:solidFill>
            <a:srgbClr val="17E7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rPr>
              <a:t>in</a:t>
            </a:r>
            <a:endParaRPr b="1" sz="2600">
              <a:solidFill>
                <a:srgbClr val="EE6D2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rgbClr val="EE6D2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/>
        </p:nvSpPr>
        <p:spPr>
          <a:xfrm>
            <a:off x="628650" y="37504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icksand"/>
              <a:buNone/>
            </a:pPr>
            <a:r>
              <a:rPr b="1" i="0" lang="en" sz="5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connect with us</a:t>
            </a:r>
            <a:endParaRPr/>
          </a:p>
        </p:txBody>
      </p:sp>
      <p:sp>
        <p:nvSpPr>
          <p:cNvPr id="99" name="Google Shape;99;p23"/>
          <p:cNvSpPr txBox="1"/>
          <p:nvPr/>
        </p:nvSpPr>
        <p:spPr>
          <a:xfrm>
            <a:off x="422173" y="1568322"/>
            <a:ext cx="41499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See Jenny - VP of Membership -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for help getting on slack or the email list. </a:t>
            </a:r>
            <a:endParaRPr/>
          </a:p>
        </p:txBody>
      </p:sp>
      <p:cxnSp>
        <p:nvCxnSpPr>
          <p:cNvPr id="100" name="Google Shape;100;p23"/>
          <p:cNvCxnSpPr/>
          <p:nvPr/>
        </p:nvCxnSpPr>
        <p:spPr>
          <a:xfrm>
            <a:off x="434340" y="1300639"/>
            <a:ext cx="8298300" cy="0"/>
          </a:xfrm>
          <a:prstGeom prst="straightConnector1">
            <a:avLst/>
          </a:prstGeom>
          <a:noFill/>
          <a:ln cap="flat" cmpd="sng" w="762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" name="Google Shape;10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14899" y="2007623"/>
            <a:ext cx="3976538" cy="397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648" y="3367055"/>
            <a:ext cx="1335038" cy="133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68838" y="3203418"/>
            <a:ext cx="1763700" cy="1763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rgbClr val="102269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4"/>
          <p:cNvPicPr preferRelativeResize="0"/>
          <p:nvPr/>
        </p:nvPicPr>
        <p:blipFill rotWithShape="1">
          <a:blip r:embed="rId2">
            <a:alphaModFix amt="30000"/>
          </a:blip>
          <a:srcRect b="0" l="0" r="-5674" t="0"/>
          <a:stretch/>
        </p:blipFill>
        <p:spPr>
          <a:xfrm>
            <a:off x="-271067" y="242486"/>
            <a:ext cx="10141829" cy="444381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4"/>
          <p:cNvSpPr/>
          <p:nvPr/>
        </p:nvSpPr>
        <p:spPr>
          <a:xfrm>
            <a:off x="1593073" y="1359188"/>
            <a:ext cx="5990400" cy="2403600"/>
          </a:xfrm>
          <a:prstGeom prst="roundRect">
            <a:avLst>
              <a:gd fmla="val 16667" name="adj"/>
            </a:avLst>
          </a:prstGeom>
          <a:solidFill>
            <a:srgbClr val="102269"/>
          </a:solidFill>
          <a:ln cap="flat" cmpd="sng" w="12700">
            <a:solidFill>
              <a:srgbClr val="1022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rgbClr val="102269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26"/>
          <p:cNvGrpSpPr/>
          <p:nvPr/>
        </p:nvGrpSpPr>
        <p:grpSpPr>
          <a:xfrm>
            <a:off x="508196" y="-152401"/>
            <a:ext cx="8280000" cy="4772749"/>
            <a:chOff x="431996" y="-1"/>
            <a:chExt cx="8280000" cy="4772749"/>
          </a:xfrm>
        </p:grpSpPr>
        <p:sp>
          <p:nvSpPr>
            <p:cNvPr id="113" name="Google Shape;113;p26"/>
            <p:cNvSpPr txBox="1"/>
            <p:nvPr/>
          </p:nvSpPr>
          <p:spPr>
            <a:xfrm>
              <a:off x="431996" y="494260"/>
              <a:ext cx="8280000" cy="415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5000" u="none" cap="none" strike="noStrike">
                  <a:solidFill>
                    <a:srgbClr val="EE6D2F"/>
                  </a:solidFill>
                  <a:latin typeface="Quicksand"/>
                  <a:ea typeface="Quicksand"/>
                  <a:cs typeface="Quicksand"/>
                  <a:sym typeface="Quicksand"/>
                </a:rPr>
                <a:t>welcome to</a:t>
              </a:r>
              <a:endParaRPr sz="50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5000" u="none" cap="none" strike="noStrike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5000" u="none" cap="none" strike="noStrike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5000" u="none" cap="none" strike="noStrike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pic>
          <p:nvPicPr>
            <p:cNvPr id="114" name="Google Shape;114;p2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185624" y="-1"/>
              <a:ext cx="4772749" cy="47727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26"/>
            <p:cNvSpPr/>
            <p:nvPr/>
          </p:nvSpPr>
          <p:spPr>
            <a:xfrm>
              <a:off x="1523994" y="3537091"/>
              <a:ext cx="60960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800">
                  <a:solidFill>
                    <a:srgbClr val="EE6D2F"/>
                  </a:solidFill>
                  <a:latin typeface="Quicksand"/>
                  <a:ea typeface="Quicksand"/>
                  <a:cs typeface="Quicksand"/>
                  <a:sym typeface="Quicksand"/>
                </a:rPr>
                <a:t>if it’s your first time</a:t>
              </a:r>
              <a:endParaRPr b="1" sz="2800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5000" u="none" cap="none" strike="noStrike">
                  <a:solidFill>
                    <a:srgbClr val="EE6D2F"/>
                  </a:solidFill>
                  <a:latin typeface="Quicksand"/>
                  <a:ea typeface="Quicksand"/>
                  <a:cs typeface="Quicksand"/>
                  <a:sym typeface="Quicksand"/>
                </a:rPr>
                <a:t>please check-in</a:t>
              </a:r>
              <a:endParaRPr sz="5000"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rgbClr val="05F2D0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/>
        </p:nvSpPr>
        <p:spPr>
          <a:xfrm>
            <a:off x="311700" y="1618550"/>
            <a:ext cx="8520600" cy="3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22569"/>
              </a:solidFill>
            </a:endParaRPr>
          </a:p>
        </p:txBody>
      </p:sp>
      <p:sp>
        <p:nvSpPr>
          <p:cNvPr id="118" name="Google Shape;118;p27"/>
          <p:cNvSpPr txBox="1"/>
          <p:nvPr/>
        </p:nvSpPr>
        <p:spPr>
          <a:xfrm>
            <a:off x="191150" y="163750"/>
            <a:ext cx="85206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announcements</a:t>
            </a:r>
            <a:endParaRPr b="1" sz="7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19" name="Google Shape;119;p27"/>
          <p:cNvCxnSpPr/>
          <p:nvPr/>
        </p:nvCxnSpPr>
        <p:spPr>
          <a:xfrm flipH="1" rot="10800000">
            <a:off x="431100" y="1334925"/>
            <a:ext cx="8310000" cy="27600"/>
          </a:xfrm>
          <a:prstGeom prst="straightConnector1">
            <a:avLst/>
          </a:prstGeom>
          <a:noFill/>
          <a:ln cap="flat" cmpd="sng" w="76200">
            <a:solidFill>
              <a:srgbClr val="EE6D2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rgbClr val="EE6D2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0376" y="-255800"/>
            <a:ext cx="8435725" cy="441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8"/>
          <p:cNvSpPr/>
          <p:nvPr/>
        </p:nvSpPr>
        <p:spPr>
          <a:xfrm>
            <a:off x="296439" y="3916853"/>
            <a:ext cx="8556000" cy="9873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rgbClr val="EE6D2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-152400"/>
            <a:ext cx="860213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rgbClr val="EE6D2F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content</a:t>
            </a:r>
            <a:endParaRPr sz="110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rgbClr val="EE6D2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925" y="185575"/>
            <a:ext cx="8938253" cy="467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rgbClr val="EE6D2F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/>
          <p:nvPr/>
        </p:nvSpPr>
        <p:spPr>
          <a:xfrm>
            <a:off x="228600" y="1614173"/>
            <a:ext cx="2712900" cy="31920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2"/>
          <p:cNvSpPr/>
          <p:nvPr/>
        </p:nvSpPr>
        <p:spPr>
          <a:xfrm>
            <a:off x="3247225" y="1614173"/>
            <a:ext cx="2712900" cy="31920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2"/>
          <p:cNvSpPr/>
          <p:nvPr/>
        </p:nvSpPr>
        <p:spPr>
          <a:xfrm>
            <a:off x="6265825" y="1614173"/>
            <a:ext cx="2712900" cy="31920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2"/>
          <p:cNvSpPr txBox="1"/>
          <p:nvPr/>
        </p:nvSpPr>
        <p:spPr>
          <a:xfrm>
            <a:off x="1526797" y="256619"/>
            <a:ext cx="72813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this week in tech…</a:t>
            </a:r>
            <a:endParaRPr sz="55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rgbClr val="EE6D2F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3"/>
          <p:cNvSpPr txBox="1"/>
          <p:nvPr/>
        </p:nvSpPr>
        <p:spPr>
          <a:xfrm>
            <a:off x="628650" y="37504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icksand"/>
              <a:buNone/>
            </a:pPr>
            <a:r>
              <a:rPr b="1" i="0" lang="en" sz="5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connect with us</a:t>
            </a:r>
            <a:endParaRPr/>
          </a:p>
        </p:txBody>
      </p:sp>
      <p:sp>
        <p:nvSpPr>
          <p:cNvPr id="136" name="Google Shape;136;p33"/>
          <p:cNvSpPr txBox="1"/>
          <p:nvPr/>
        </p:nvSpPr>
        <p:spPr>
          <a:xfrm>
            <a:off x="434350" y="1489450"/>
            <a:ext cx="4196700" cy="15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Visit gatortechuf.com to get</a:t>
            </a:r>
            <a:r>
              <a:rPr b="1" i="0" lang="en" sz="2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on our slack workspace</a:t>
            </a:r>
            <a:r>
              <a:rPr b="1" lang="en"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and newsletter</a:t>
            </a:r>
            <a:endParaRPr/>
          </a:p>
        </p:txBody>
      </p:sp>
      <p:cxnSp>
        <p:nvCxnSpPr>
          <p:cNvPr id="137" name="Google Shape;137;p33"/>
          <p:cNvCxnSpPr/>
          <p:nvPr/>
        </p:nvCxnSpPr>
        <p:spPr>
          <a:xfrm>
            <a:off x="434340" y="1300639"/>
            <a:ext cx="8298300" cy="0"/>
          </a:xfrm>
          <a:prstGeom prst="straightConnector1">
            <a:avLst/>
          </a:prstGeom>
          <a:noFill/>
          <a:ln cap="flat" cmpd="sng" w="762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" name="Google Shape;138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14899" y="2007623"/>
            <a:ext cx="3976538" cy="397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911" y="3034743"/>
            <a:ext cx="1335038" cy="133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9800" y="2855743"/>
            <a:ext cx="1763700" cy="176368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3"/>
          <p:cNvSpPr txBox="1"/>
          <p:nvPr/>
        </p:nvSpPr>
        <p:spPr>
          <a:xfrm>
            <a:off x="2938850" y="4192525"/>
            <a:ext cx="14514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gatortechuf@gmail.com</a:t>
            </a:r>
            <a:endParaRPr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2" name="Google Shape;142;p33"/>
          <p:cNvSpPr txBox="1"/>
          <p:nvPr/>
        </p:nvSpPr>
        <p:spPr>
          <a:xfrm>
            <a:off x="5802625" y="3959650"/>
            <a:ext cx="30888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@</a:t>
            </a:r>
            <a:r>
              <a:rPr b="1" lang="en" sz="2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GATORTECH UF</a:t>
            </a:r>
            <a:endParaRPr b="1" sz="2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3" name="Google Shape;143;p33"/>
          <p:cNvSpPr txBox="1"/>
          <p:nvPr/>
        </p:nvSpPr>
        <p:spPr>
          <a:xfrm>
            <a:off x="801663" y="4291875"/>
            <a:ext cx="12435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gatortechuf.slack.com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4" name="Google Shape;144;p33"/>
          <p:cNvSpPr/>
          <p:nvPr/>
        </p:nvSpPr>
        <p:spPr>
          <a:xfrm>
            <a:off x="5049100" y="3898000"/>
            <a:ext cx="695700" cy="695700"/>
          </a:xfrm>
          <a:prstGeom prst="ellipse">
            <a:avLst/>
          </a:prstGeom>
          <a:solidFill>
            <a:srgbClr val="17E7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rPr>
              <a:t>in</a:t>
            </a:r>
            <a:endParaRPr b="1" sz="2600">
              <a:solidFill>
                <a:srgbClr val="EE6D2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rgbClr val="102269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4"/>
          <p:cNvPicPr preferRelativeResize="0"/>
          <p:nvPr/>
        </p:nvPicPr>
        <p:blipFill rotWithShape="1">
          <a:blip r:embed="rId2">
            <a:alphaModFix amt="30000"/>
          </a:blip>
          <a:srcRect b="0" l="0" r="-5674" t="0"/>
          <a:stretch/>
        </p:blipFill>
        <p:spPr>
          <a:xfrm>
            <a:off x="-271067" y="242486"/>
            <a:ext cx="10141829" cy="444381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4"/>
          <p:cNvSpPr/>
          <p:nvPr/>
        </p:nvSpPr>
        <p:spPr>
          <a:xfrm>
            <a:off x="1593073" y="1359188"/>
            <a:ext cx="5990400" cy="2403600"/>
          </a:xfrm>
          <a:prstGeom prst="roundRect">
            <a:avLst>
              <a:gd fmla="val 16667" name="adj"/>
            </a:avLst>
          </a:prstGeom>
          <a:solidFill>
            <a:srgbClr val="102269"/>
          </a:solidFill>
          <a:ln cap="flat" cmpd="sng" w="12700">
            <a:solidFill>
              <a:srgbClr val="1022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C8A"/>
              </a:buClr>
              <a:buSzPts val="1800"/>
              <a:buFont typeface="Quicksand"/>
              <a:buChar char="●"/>
              <a:defRPr sz="1800"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○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■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●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○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■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●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○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94C8A"/>
              </a:buClr>
              <a:buSzPts val="1400"/>
              <a:buFont typeface="Quicksand"/>
              <a:buChar char="■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Quicksand"/>
              <a:buNone/>
              <a:defRPr b="1" sz="30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109" name="Google Shape;10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C8A"/>
              </a:buClr>
              <a:buSzPts val="1800"/>
              <a:buFont typeface="Quicksand"/>
              <a:buChar char="●"/>
              <a:defRPr sz="1800"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○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■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●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○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■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●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4C8A"/>
              </a:buClr>
              <a:buSzPts val="1400"/>
              <a:buFont typeface="Quicksand"/>
              <a:buChar char="○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94C8A"/>
              </a:buClr>
              <a:buSzPts val="1400"/>
              <a:buFont typeface="Quicksand"/>
              <a:buChar char="■"/>
              <a:defRPr>
                <a:solidFill>
                  <a:srgbClr val="094C8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110" name="Google Shape;11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9.pn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7" Type="http://schemas.openxmlformats.org/officeDocument/2006/relationships/image" Target="../media/image11.png"/><Relationship Id="rId8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Relationship Id="rId7" Type="http://schemas.openxmlformats.org/officeDocument/2006/relationships/image" Target="../media/image15.png"/><Relationship Id="rId8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/>
          <p:nvPr/>
        </p:nvSpPr>
        <p:spPr>
          <a:xfrm>
            <a:off x="1690594" y="1391025"/>
            <a:ext cx="5778600" cy="21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i</a:t>
            </a:r>
            <a:r>
              <a:rPr b="1" lang="en" sz="6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nternet of things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6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</a:t>
            </a:r>
            <a:r>
              <a:rPr b="1" lang="en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nternet of things</a:t>
            </a:r>
            <a:endParaRPr b="1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8" name="Google Shape;158;p36"/>
          <p:cNvSpPr txBox="1"/>
          <p:nvPr/>
        </p:nvSpPr>
        <p:spPr>
          <a:xfrm>
            <a:off x="239250" y="1541700"/>
            <a:ext cx="5336400" cy="3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The interconnection via the Internet of computing devices embedded in everyday objects, enabling them to send and receive data.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Examples: connected car, smart home devices, wearable technology and fitness trackers, connected health, and appliances (i.e. washer/dryers, robotic vacuums, ovens, or refrigerators) that use Wi-Fi for remote monitoring.</a:t>
            </a:r>
            <a:b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</a:b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59" name="Google Shape;15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2500" y="1541700"/>
            <a:ext cx="3150000" cy="31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7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internet of things</a:t>
            </a:r>
            <a:endParaRPr b="1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5" name="Google Shape;165;p37"/>
          <p:cNvSpPr txBox="1"/>
          <p:nvPr/>
        </p:nvSpPr>
        <p:spPr>
          <a:xfrm>
            <a:off x="239250" y="1676025"/>
            <a:ext cx="6200700" cy="33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Most hyped technology according to Gartner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Make everything communicate over the internet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○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Your thermostat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○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Your security cameras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○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Your fridge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○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Your vacuum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○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Your trashcan</a:t>
            </a:r>
            <a:b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</a:b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descr="gartner_2014-2.jpg" id="166" name="Google Shape;16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3100" y="2564775"/>
            <a:ext cx="3759000" cy="23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8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r>
              <a:rPr b="1" lang="en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pplications of IOT</a:t>
            </a:r>
            <a:endParaRPr b="1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2" name="Google Shape;172;p38"/>
          <p:cNvSpPr txBox="1"/>
          <p:nvPr/>
        </p:nvSpPr>
        <p:spPr>
          <a:xfrm>
            <a:off x="239250" y="1676025"/>
            <a:ext cx="8472600" cy="33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Smart cities utilize IoT by connecting the city together via the Internet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The city’s sensors monitor variables from the availability of parking spots to the fullness of garbage cans in order to make the city more efficient</a:t>
            </a:r>
            <a:b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</a:b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9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smart cities utilize IoT to increase efficiency</a:t>
            </a:r>
            <a:endParaRPr b="1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8" name="Google Shape;178;p39"/>
          <p:cNvSpPr/>
          <p:nvPr/>
        </p:nvSpPr>
        <p:spPr>
          <a:xfrm rot="-5400000">
            <a:off x="-1141900" y="3173925"/>
            <a:ext cx="3395700" cy="385200"/>
          </a:xfrm>
          <a:prstGeom prst="rect">
            <a:avLst/>
          </a:prstGeom>
          <a:solidFill>
            <a:srgbClr val="17E7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WHAT FROM?</a:t>
            </a:r>
            <a:endParaRPr b="1"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9" name="Google Shape;179;p39"/>
          <p:cNvSpPr/>
          <p:nvPr/>
        </p:nvSpPr>
        <p:spPr>
          <a:xfrm>
            <a:off x="2152495" y="1561175"/>
            <a:ext cx="1462500" cy="583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Citizens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0" name="Google Shape;180;p39"/>
          <p:cNvSpPr/>
          <p:nvPr/>
        </p:nvSpPr>
        <p:spPr>
          <a:xfrm>
            <a:off x="3987171" y="1561175"/>
            <a:ext cx="1462500" cy="583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Devices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1" name="Google Shape;181;p39"/>
          <p:cNvSpPr/>
          <p:nvPr/>
        </p:nvSpPr>
        <p:spPr>
          <a:xfrm>
            <a:off x="5821846" y="1561175"/>
            <a:ext cx="1462500" cy="583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Assets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2" name="Google Shape;182;p39"/>
          <p:cNvSpPr/>
          <p:nvPr/>
        </p:nvSpPr>
        <p:spPr>
          <a:xfrm>
            <a:off x="5014613" y="4015467"/>
            <a:ext cx="2793000" cy="58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Traffic &amp; transportation systems</a:t>
            </a:r>
            <a:endParaRPr/>
          </a:p>
        </p:txBody>
      </p:sp>
      <p:sp>
        <p:nvSpPr>
          <p:cNvPr id="183" name="Google Shape;183;p39"/>
          <p:cNvSpPr/>
          <p:nvPr/>
        </p:nvSpPr>
        <p:spPr>
          <a:xfrm>
            <a:off x="1242448" y="3361311"/>
            <a:ext cx="1293900" cy="58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Plants</a:t>
            </a:r>
            <a:endParaRPr/>
          </a:p>
        </p:txBody>
      </p:sp>
      <p:sp>
        <p:nvSpPr>
          <p:cNvPr id="184" name="Google Shape;184;p39"/>
          <p:cNvSpPr/>
          <p:nvPr/>
        </p:nvSpPr>
        <p:spPr>
          <a:xfrm>
            <a:off x="2360024" y="2707145"/>
            <a:ext cx="1965900" cy="58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 supply networks</a:t>
            </a:r>
            <a:endParaRPr/>
          </a:p>
        </p:txBody>
      </p:sp>
      <p:sp>
        <p:nvSpPr>
          <p:cNvPr id="185" name="Google Shape;185;p39"/>
          <p:cNvSpPr/>
          <p:nvPr/>
        </p:nvSpPr>
        <p:spPr>
          <a:xfrm>
            <a:off x="2536427" y="4015467"/>
            <a:ext cx="1789500" cy="58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Waste management</a:t>
            </a:r>
            <a:endParaRPr/>
          </a:p>
        </p:txBody>
      </p:sp>
      <p:sp>
        <p:nvSpPr>
          <p:cNvPr id="186" name="Google Shape;186;p39"/>
          <p:cNvSpPr/>
          <p:nvPr/>
        </p:nvSpPr>
        <p:spPr>
          <a:xfrm>
            <a:off x="3838089" y="3361311"/>
            <a:ext cx="1570200" cy="58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Law enforcement</a:t>
            </a:r>
            <a:endParaRPr/>
          </a:p>
        </p:txBody>
      </p:sp>
      <p:sp>
        <p:nvSpPr>
          <p:cNvPr id="187" name="Google Shape;187;p39"/>
          <p:cNvSpPr/>
          <p:nvPr/>
        </p:nvSpPr>
        <p:spPr>
          <a:xfrm>
            <a:off x="5089903" y="2707145"/>
            <a:ext cx="1965900" cy="58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Schools &amp; Libraries</a:t>
            </a:r>
            <a:endParaRPr/>
          </a:p>
        </p:txBody>
      </p:sp>
      <p:sp>
        <p:nvSpPr>
          <p:cNvPr id="188" name="Google Shape;188;p39"/>
          <p:cNvSpPr/>
          <p:nvPr/>
        </p:nvSpPr>
        <p:spPr>
          <a:xfrm>
            <a:off x="7055867" y="3361311"/>
            <a:ext cx="1293900" cy="58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Hospitals</a:t>
            </a:r>
            <a:endParaRPr/>
          </a:p>
        </p:txBody>
      </p:sp>
      <p:cxnSp>
        <p:nvCxnSpPr>
          <p:cNvPr id="189" name="Google Shape;189;p39"/>
          <p:cNvCxnSpPr>
            <a:stCxn id="179" idx="3"/>
            <a:endCxn id="180" idx="1"/>
          </p:cNvCxnSpPr>
          <p:nvPr/>
        </p:nvCxnSpPr>
        <p:spPr>
          <a:xfrm>
            <a:off x="3614995" y="1853075"/>
            <a:ext cx="3723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" name="Google Shape;190;p39"/>
          <p:cNvCxnSpPr>
            <a:stCxn id="180" idx="3"/>
            <a:endCxn id="181" idx="1"/>
          </p:cNvCxnSpPr>
          <p:nvPr/>
        </p:nvCxnSpPr>
        <p:spPr>
          <a:xfrm>
            <a:off x="5449671" y="1853075"/>
            <a:ext cx="3723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1" name="Google Shape;191;p39"/>
          <p:cNvSpPr/>
          <p:nvPr/>
        </p:nvSpPr>
        <p:spPr>
          <a:xfrm rot="10800000">
            <a:off x="3294323" y="2292663"/>
            <a:ext cx="2848500" cy="344400"/>
          </a:xfrm>
          <a:prstGeom prst="triangle">
            <a:avLst>
              <a:gd fmla="val 50000" name="adj"/>
            </a:avLst>
          </a:prstGeom>
          <a:solidFill>
            <a:srgbClr val="17E7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Google Shape;19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7557" y="2570246"/>
            <a:ext cx="385372" cy="366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5967" y="2513641"/>
            <a:ext cx="568637" cy="540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3104" y="3470315"/>
            <a:ext cx="385371" cy="366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9"/>
          <p:cNvPicPr preferRelativeResize="0"/>
          <p:nvPr/>
        </p:nvPicPr>
        <p:blipFill rotWithShape="1">
          <a:blip r:embed="rId6">
            <a:alphaModFix/>
          </a:blip>
          <a:srcRect b="7303" l="14714" r="12979" t="14253"/>
          <a:stretch/>
        </p:blipFill>
        <p:spPr>
          <a:xfrm>
            <a:off x="5373769" y="3383275"/>
            <a:ext cx="524152" cy="540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71741" y="4349255"/>
            <a:ext cx="568635" cy="540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87557" y="4370383"/>
            <a:ext cx="524152" cy="497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39358" y="3404402"/>
            <a:ext cx="524152" cy="497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0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r>
              <a:rPr b="1" lang="en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llow better decisions</a:t>
            </a:r>
            <a:endParaRPr b="1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4" name="Google Shape;204;p40"/>
          <p:cNvSpPr/>
          <p:nvPr/>
        </p:nvSpPr>
        <p:spPr>
          <a:xfrm>
            <a:off x="3846832" y="3175630"/>
            <a:ext cx="1920900" cy="832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Growth of cloud computing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5" name="Google Shape;205;p40"/>
          <p:cNvSpPr/>
          <p:nvPr/>
        </p:nvSpPr>
        <p:spPr>
          <a:xfrm>
            <a:off x="1769657" y="3175630"/>
            <a:ext cx="1920900" cy="832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Machine learning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6" name="Google Shape;206;p40"/>
          <p:cNvSpPr/>
          <p:nvPr/>
        </p:nvSpPr>
        <p:spPr>
          <a:xfrm>
            <a:off x="5948248" y="3173713"/>
            <a:ext cx="1920900" cy="832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Increased access of analytical tools for gov’t officials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7" name="Google Shape;207;p40"/>
          <p:cNvSpPr/>
          <p:nvPr/>
        </p:nvSpPr>
        <p:spPr>
          <a:xfrm>
            <a:off x="1769657" y="2250880"/>
            <a:ext cx="1920900" cy="832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Decreased costs of sensors and storing information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8" name="Google Shape;208;p40"/>
          <p:cNvSpPr/>
          <p:nvPr/>
        </p:nvSpPr>
        <p:spPr>
          <a:xfrm>
            <a:off x="5948248" y="2250880"/>
            <a:ext cx="1920900" cy="832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Widespread use of apps and smartphones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9" name="Google Shape;209;p40"/>
          <p:cNvSpPr/>
          <p:nvPr/>
        </p:nvSpPr>
        <p:spPr>
          <a:xfrm>
            <a:off x="3869591" y="2250880"/>
            <a:ext cx="1920900" cy="8325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Internet of Things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0" name="Google Shape;21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3253" y="4243126"/>
            <a:ext cx="873572" cy="427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2950" y="4100380"/>
            <a:ext cx="714290" cy="67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1993" y="1484975"/>
            <a:ext cx="714289" cy="67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1550" y="1486878"/>
            <a:ext cx="714290" cy="67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72843" y="4096547"/>
            <a:ext cx="714290" cy="673687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0"/>
          <p:cNvSpPr/>
          <p:nvPr/>
        </p:nvSpPr>
        <p:spPr>
          <a:xfrm rot="-5400000">
            <a:off x="-992300" y="3100275"/>
            <a:ext cx="3388500" cy="387300"/>
          </a:xfrm>
          <a:prstGeom prst="rect">
            <a:avLst/>
          </a:prstGeom>
          <a:solidFill>
            <a:srgbClr val="17E7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HOW?</a:t>
            </a:r>
            <a:endParaRPr b="1"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6" name="Google Shape;216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00300" y="1438375"/>
            <a:ext cx="714275" cy="71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1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IoT applications</a:t>
            </a:r>
            <a:endParaRPr b="1" sz="4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22" name="Google Shape;222;p41"/>
          <p:cNvSpPr txBox="1"/>
          <p:nvPr/>
        </p:nvSpPr>
        <p:spPr>
          <a:xfrm>
            <a:off x="239250" y="1676025"/>
            <a:ext cx="8472600" cy="33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Rapid7 - IoT Security Researchers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○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Hacked multiple brands of baby monitors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○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Allowed anyone to view or control the cameras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●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Jeep Cherokee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Quicksand"/>
              <a:buChar char="○"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Can be remotely controlled - including shutting down the engine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descr="rapid7-logo.png" id="223" name="Google Shape;22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2100" y="1609675"/>
            <a:ext cx="2470200" cy="41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